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76" r:id="rId6"/>
    <p:sldId id="277" r:id="rId7"/>
    <p:sldId id="278" r:id="rId8"/>
    <p:sldId id="279" r:id="rId9"/>
    <p:sldId id="281" r:id="rId10"/>
    <p:sldId id="282" r:id="rId11"/>
    <p:sldId id="280" r:id="rId1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24"/>
    <a:srgbClr val="5A2A82"/>
    <a:srgbClr val="4D2A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3C7B4-DD51-9F98-6A90-E5ABBF74E072}" v="30" dt="2024-07-24T14:06:58.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34"/>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S::nathan.morrison@kwu.edu::c69a3f57-5c0b-4483-8a10-63f42fa69aa5" providerId="AD" clId="Web-{A010DC5D-D1B9-ECDF-EBDE-768F5315DF98}"/>
    <pc:docChg chg="addSld modSld">
      <pc:chgData name="Nathan Morrison" userId="S::nathan.morrison@kwu.edu::c69a3f57-5c0b-4483-8a10-63f42fa69aa5" providerId="AD" clId="Web-{A010DC5D-D1B9-ECDF-EBDE-768F5315DF98}" dt="2024-07-02T15:59:51.141" v="474" actId="20577"/>
      <pc:docMkLst>
        <pc:docMk/>
      </pc:docMkLst>
      <pc:sldChg chg="modSp">
        <pc:chgData name="Nathan Morrison" userId="S::nathan.morrison@kwu.edu::c69a3f57-5c0b-4483-8a10-63f42fa69aa5" providerId="AD" clId="Web-{A010DC5D-D1B9-ECDF-EBDE-768F5315DF98}" dt="2024-07-02T14:52:44.217" v="109" actId="20577"/>
        <pc:sldMkLst>
          <pc:docMk/>
          <pc:sldMk cId="680805695" sldId="277"/>
        </pc:sldMkLst>
        <pc:spChg chg="mod">
          <ac:chgData name="Nathan Morrison" userId="S::nathan.morrison@kwu.edu::c69a3f57-5c0b-4483-8a10-63f42fa69aa5" providerId="AD" clId="Web-{A010DC5D-D1B9-ECDF-EBDE-768F5315DF98}" dt="2024-07-02T14:52:44.217" v="109" actId="20577"/>
          <ac:spMkLst>
            <pc:docMk/>
            <pc:sldMk cId="680805695" sldId="277"/>
            <ac:spMk id="3" creationId="{FBD08BF5-9101-4282-97E8-9405893E35E6}"/>
          </ac:spMkLst>
        </pc:spChg>
      </pc:sldChg>
      <pc:sldChg chg="modSp">
        <pc:chgData name="Nathan Morrison" userId="S::nathan.morrison@kwu.edu::c69a3f57-5c0b-4483-8a10-63f42fa69aa5" providerId="AD" clId="Web-{A010DC5D-D1B9-ECDF-EBDE-768F5315DF98}" dt="2024-07-02T14:51:30.602" v="92" actId="20577"/>
        <pc:sldMkLst>
          <pc:docMk/>
          <pc:sldMk cId="811590181" sldId="278"/>
        </pc:sldMkLst>
        <pc:spChg chg="mod">
          <ac:chgData name="Nathan Morrison" userId="S::nathan.morrison@kwu.edu::c69a3f57-5c0b-4483-8a10-63f42fa69aa5" providerId="AD" clId="Web-{A010DC5D-D1B9-ECDF-EBDE-768F5315DF98}" dt="2024-07-02T14:51:30.602" v="92" actId="20577"/>
          <ac:spMkLst>
            <pc:docMk/>
            <pc:sldMk cId="811590181" sldId="278"/>
            <ac:spMk id="3" creationId="{7E923D63-3C33-4655-B5B2-ED100DBC4BCE}"/>
          </ac:spMkLst>
        </pc:spChg>
      </pc:sldChg>
      <pc:sldChg chg="modSp">
        <pc:chgData name="Nathan Morrison" userId="S::nathan.morrison@kwu.edu::c69a3f57-5c0b-4483-8a10-63f42fa69aa5" providerId="AD" clId="Web-{A010DC5D-D1B9-ECDF-EBDE-768F5315DF98}" dt="2024-07-02T15:58:54.795" v="465" actId="20577"/>
        <pc:sldMkLst>
          <pc:docMk/>
          <pc:sldMk cId="2702333124" sldId="279"/>
        </pc:sldMkLst>
        <pc:spChg chg="mod">
          <ac:chgData name="Nathan Morrison" userId="S::nathan.morrison@kwu.edu::c69a3f57-5c0b-4483-8a10-63f42fa69aa5" providerId="AD" clId="Web-{A010DC5D-D1B9-ECDF-EBDE-768F5315DF98}" dt="2024-07-02T15:58:54.795" v="465" actId="20577"/>
          <ac:spMkLst>
            <pc:docMk/>
            <pc:sldMk cId="2702333124" sldId="279"/>
            <ac:spMk id="3" creationId="{329E74D3-230B-47F8-A366-696CC6D8AC2F}"/>
          </ac:spMkLst>
        </pc:spChg>
      </pc:sldChg>
      <pc:sldChg chg="modSp">
        <pc:chgData name="Nathan Morrison" userId="S::nathan.morrison@kwu.edu::c69a3f57-5c0b-4483-8a10-63f42fa69aa5" providerId="AD" clId="Web-{A010DC5D-D1B9-ECDF-EBDE-768F5315DF98}" dt="2024-07-02T15:59:51.141" v="474" actId="20577"/>
        <pc:sldMkLst>
          <pc:docMk/>
          <pc:sldMk cId="200044594" sldId="280"/>
        </pc:sldMkLst>
        <pc:spChg chg="mod">
          <ac:chgData name="Nathan Morrison" userId="S::nathan.morrison@kwu.edu::c69a3f57-5c0b-4483-8a10-63f42fa69aa5" providerId="AD" clId="Web-{A010DC5D-D1B9-ECDF-EBDE-768F5315DF98}" dt="2024-07-02T15:51:39.402" v="340" actId="20577"/>
          <ac:spMkLst>
            <pc:docMk/>
            <pc:sldMk cId="200044594" sldId="280"/>
            <ac:spMk id="2" creationId="{90A4994D-A973-139C-4E76-1708BA83AA74}"/>
          </ac:spMkLst>
        </pc:spChg>
        <pc:spChg chg="mod">
          <ac:chgData name="Nathan Morrison" userId="S::nathan.morrison@kwu.edu::c69a3f57-5c0b-4483-8a10-63f42fa69aa5" providerId="AD" clId="Web-{A010DC5D-D1B9-ECDF-EBDE-768F5315DF98}" dt="2024-07-02T15:59:51.141" v="474" actId="20577"/>
          <ac:spMkLst>
            <pc:docMk/>
            <pc:sldMk cId="200044594" sldId="280"/>
            <ac:spMk id="3" creationId="{A0CCB07A-61D8-58F7-35A0-4031C3F51BAE}"/>
          </ac:spMkLst>
        </pc:spChg>
      </pc:sldChg>
      <pc:sldChg chg="addSp modSp new">
        <pc:chgData name="Nathan Morrison" userId="S::nathan.morrison@kwu.edu::c69a3f57-5c0b-4483-8a10-63f42fa69aa5" providerId="AD" clId="Web-{A010DC5D-D1B9-ECDF-EBDE-768F5315DF98}" dt="2024-07-02T15:48:39.301" v="251" actId="20577"/>
        <pc:sldMkLst>
          <pc:docMk/>
          <pc:sldMk cId="903108816" sldId="281"/>
        </pc:sldMkLst>
        <pc:spChg chg="mod">
          <ac:chgData name="Nathan Morrison" userId="S::nathan.morrison@kwu.edu::c69a3f57-5c0b-4483-8a10-63f42fa69aa5" providerId="AD" clId="Web-{A010DC5D-D1B9-ECDF-EBDE-768F5315DF98}" dt="2024-07-02T15:28:19.641" v="133" actId="20577"/>
          <ac:spMkLst>
            <pc:docMk/>
            <pc:sldMk cId="903108816" sldId="281"/>
            <ac:spMk id="2" creationId="{5F4B1100-AB01-6D0F-3858-B8FE12E52AA7}"/>
          </ac:spMkLst>
        </pc:spChg>
        <pc:spChg chg="mod">
          <ac:chgData name="Nathan Morrison" userId="S::nathan.morrison@kwu.edu::c69a3f57-5c0b-4483-8a10-63f42fa69aa5" providerId="AD" clId="Web-{A010DC5D-D1B9-ECDF-EBDE-768F5315DF98}" dt="2024-07-02T15:48:39.301" v="251" actId="20577"/>
          <ac:spMkLst>
            <pc:docMk/>
            <pc:sldMk cId="903108816" sldId="281"/>
            <ac:spMk id="3" creationId="{5263C03E-5607-AA27-9999-CCE151362FF2}"/>
          </ac:spMkLst>
        </pc:spChg>
        <pc:picChg chg="add mod">
          <ac:chgData name="Nathan Morrison" userId="S::nathan.morrison@kwu.edu::c69a3f57-5c0b-4483-8a10-63f42fa69aa5" providerId="AD" clId="Web-{A010DC5D-D1B9-ECDF-EBDE-768F5315DF98}" dt="2024-07-02T15:33:41.295" v="156" actId="1076"/>
          <ac:picMkLst>
            <pc:docMk/>
            <pc:sldMk cId="903108816" sldId="281"/>
            <ac:picMk id="4" creationId="{5F14B932-FB73-D2F8-6152-2DE61BDB30F8}"/>
          </ac:picMkLst>
        </pc:picChg>
      </pc:sldChg>
      <pc:sldChg chg="modSp new">
        <pc:chgData name="Nathan Morrison" userId="S::nathan.morrison@kwu.edu::c69a3f57-5c0b-4483-8a10-63f42fa69aa5" providerId="AD" clId="Web-{A010DC5D-D1B9-ECDF-EBDE-768F5315DF98}" dt="2024-07-02T15:51:36.496" v="339" actId="20577"/>
        <pc:sldMkLst>
          <pc:docMk/>
          <pc:sldMk cId="4227097978" sldId="282"/>
        </pc:sldMkLst>
        <pc:spChg chg="mod">
          <ac:chgData name="Nathan Morrison" userId="S::nathan.morrison@kwu.edu::c69a3f57-5c0b-4483-8a10-63f42fa69aa5" providerId="AD" clId="Web-{A010DC5D-D1B9-ECDF-EBDE-768F5315DF98}" dt="2024-07-02T15:48:57.255" v="264" actId="20577"/>
          <ac:spMkLst>
            <pc:docMk/>
            <pc:sldMk cId="4227097978" sldId="282"/>
            <ac:spMk id="2" creationId="{DE293822-E837-84D1-89B0-69BA2D0188D3}"/>
          </ac:spMkLst>
        </pc:spChg>
        <pc:spChg chg="mod">
          <ac:chgData name="Nathan Morrison" userId="S::nathan.morrison@kwu.edu::c69a3f57-5c0b-4483-8a10-63f42fa69aa5" providerId="AD" clId="Web-{A010DC5D-D1B9-ECDF-EBDE-768F5315DF98}" dt="2024-07-02T15:51:36.496" v="339" actId="20577"/>
          <ac:spMkLst>
            <pc:docMk/>
            <pc:sldMk cId="4227097978" sldId="282"/>
            <ac:spMk id="3" creationId="{373A1F6C-236E-858E-910C-CEDD076791F5}"/>
          </ac:spMkLst>
        </pc:spChg>
      </pc:sldChg>
    </pc:docChg>
  </pc:docChgLst>
  <pc:docChgLst>
    <pc:chgData name="Nathan Morrison" userId="S::nathan.morrison@kwu.edu::c69a3f57-5c0b-4483-8a10-63f42fa69aa5" providerId="AD" clId="Web-{6153C7B4-DD51-9F98-6A90-E5ABBF74E072}"/>
    <pc:docChg chg="modSld">
      <pc:chgData name="Nathan Morrison" userId="S::nathan.morrison@kwu.edu::c69a3f57-5c0b-4483-8a10-63f42fa69aa5" providerId="AD" clId="Web-{6153C7B4-DD51-9F98-6A90-E5ABBF74E072}" dt="2024-07-24T14:06:58.196" v="29" actId="20577"/>
      <pc:docMkLst>
        <pc:docMk/>
      </pc:docMkLst>
      <pc:sldChg chg="modSp">
        <pc:chgData name="Nathan Morrison" userId="S::nathan.morrison@kwu.edu::c69a3f57-5c0b-4483-8a10-63f42fa69aa5" providerId="AD" clId="Web-{6153C7B4-DD51-9F98-6A90-E5ABBF74E072}" dt="2024-07-24T14:06:58.196" v="29" actId="20577"/>
        <pc:sldMkLst>
          <pc:docMk/>
          <pc:sldMk cId="680805695" sldId="277"/>
        </pc:sldMkLst>
        <pc:spChg chg="mod">
          <ac:chgData name="Nathan Morrison" userId="S::nathan.morrison@kwu.edu::c69a3f57-5c0b-4483-8a10-63f42fa69aa5" providerId="AD" clId="Web-{6153C7B4-DD51-9F98-6A90-E5ABBF74E072}" dt="2024-07-24T14:06:58.196" v="29" actId="20577"/>
          <ac:spMkLst>
            <pc:docMk/>
            <pc:sldMk cId="680805695" sldId="277"/>
            <ac:spMk id="3" creationId="{FBD08BF5-9101-4282-97E8-9405893E35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160FFC19-798A-4C54-9BFC-8058FA48A66C}" type="datetimeFigureOut">
              <a:rPr lang="en-US" smtClean="0"/>
              <a:t>7/24/2024</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7F2AAD6-6413-4C5C-9339-2F6280A55552}" type="slidenum">
              <a:rPr lang="en-US" smtClean="0"/>
              <a:t>‹#›</a:t>
            </a:fld>
            <a:endParaRPr lang="en-US"/>
          </a:p>
        </p:txBody>
      </p:sp>
    </p:spTree>
    <p:extLst>
      <p:ext uri="{BB962C8B-B14F-4D97-AF65-F5344CB8AC3E}">
        <p14:creationId xmlns:p14="http://schemas.microsoft.com/office/powerpoint/2010/main" val="44847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E7CD8-C569-5946-87F9-C2BB5215CC2F}"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E7CD8-C569-5946-87F9-C2BB5215CC2F}"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E7CD8-C569-5946-87F9-C2BB5215CC2F}"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E7CD8-C569-5946-87F9-C2BB5215CC2F}"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E7CD8-C569-5946-87F9-C2BB5215CC2F}"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E7CD8-C569-5946-87F9-C2BB5215CC2F}"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E7CD8-C569-5946-87F9-C2BB5215CC2F}"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E7CD8-C569-5946-87F9-C2BB5215CC2F}"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E7CD8-C569-5946-87F9-C2BB5215CC2F}"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E7CD8-C569-5946-87F9-C2BB5215CC2F}"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E7CD8-C569-5946-87F9-C2BB5215CC2F}"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1283D-07D6-E24B-8ED8-BD82E5584ADA}"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E7CD8-C569-5946-87F9-C2BB5215CC2F}" type="datetimeFigureOut">
              <a:rPr lang="en-US" smtClean="0"/>
              <a:t>7/24/2024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1283D-07D6-E24B-8ED8-BD82E5584AD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nam04.safelinks.protection.outlook.com/?url=https%3A%2F%2Fstudentcenter.uhcsr.com%2Fkwu&amp;data=05%7C01%7Cstephanie.jensen%40kwu.edu%7C1c2ade003bd747a329f208db68637a41%7Ca0b2a31e4c38495d94be6d78f801efd7%7C0%7C0%7C638218548708751463%7CUnknown%7CTWFpbGZsb3d8eyJWIjoiMC4wLjAwMDAiLCJQIjoiV2luMzIiLCJBTiI6Ik1haWwiLCJXVCI6Mn0%3D%7C3000%7C%7C%7C&amp;sdata=qK61%2BjhGClS86QAPAEmMznzMGvSWX%2BZtL2kEdNkWnOg%3D&amp;reserved=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3909" y="2235200"/>
            <a:ext cx="9144000" cy="2387600"/>
          </a:xfrm>
        </p:spPr>
        <p:txBody>
          <a:bodyPr>
            <a:normAutofit fontScale="90000"/>
          </a:bodyPr>
          <a:lstStyle/>
          <a:p>
            <a:r>
              <a:rPr lang="en-US" dirty="0">
                <a:solidFill>
                  <a:srgbClr val="5A2A82"/>
                </a:solidFill>
                <a:latin typeface="Arial"/>
                <a:ea typeface="Arial" charset="0"/>
                <a:cs typeface="Arial"/>
              </a:rPr>
              <a:t>KWU Health Insurance Instructions</a:t>
            </a:r>
            <a:br>
              <a:rPr lang="en-US" dirty="0">
                <a:solidFill>
                  <a:srgbClr val="5A2A82"/>
                </a:solidFill>
                <a:latin typeface="Arial"/>
                <a:ea typeface="Arial" charset="0"/>
                <a:cs typeface="Arial"/>
              </a:rPr>
            </a:br>
            <a:br>
              <a:rPr lang="en-US" dirty="0">
                <a:solidFill>
                  <a:srgbClr val="5A2A82"/>
                </a:solidFill>
                <a:latin typeface="Arial"/>
                <a:ea typeface="Arial" charset="0"/>
                <a:cs typeface="Arial"/>
              </a:rPr>
            </a:br>
            <a:r>
              <a:rPr lang="en-US" sz="1100" dirty="0">
                <a:solidFill>
                  <a:srgbClr val="5A2A82"/>
                </a:solidFill>
                <a:latin typeface="Arial"/>
                <a:ea typeface="Arial" charset="0"/>
                <a:cs typeface="Arial"/>
              </a:rPr>
              <a:t> </a:t>
            </a:r>
            <a:r>
              <a:rPr lang="en-US" sz="1800" b="1" u="sng" dirty="0">
                <a:solidFill>
                  <a:srgbClr val="5A2A82"/>
                </a:solidFill>
                <a:latin typeface="Arial"/>
                <a:ea typeface="Arial" charset="0"/>
                <a:cs typeface="Arial"/>
              </a:rPr>
              <a:t>IF </a:t>
            </a:r>
            <a:r>
              <a:rPr lang="en-US" sz="1800" b="1" u="sng" dirty="0">
                <a:solidFill>
                  <a:srgbClr val="FFC000"/>
                </a:solidFill>
                <a:latin typeface="Arial"/>
                <a:ea typeface="Arial" charset="0"/>
                <a:cs typeface="Arial"/>
              </a:rPr>
              <a:t>NO</a:t>
            </a:r>
            <a:r>
              <a:rPr lang="en-US" sz="1800" b="1" u="sng" dirty="0">
                <a:solidFill>
                  <a:srgbClr val="5A2A82"/>
                </a:solidFill>
                <a:latin typeface="Arial"/>
                <a:ea typeface="Arial" charset="0"/>
                <a:cs typeface="Arial"/>
              </a:rPr>
              <a:t> ACTION IS TAKEN BY THE REQUIRED DEADLINE</a:t>
            </a:r>
            <a:r>
              <a:rPr lang="en-US" sz="1800" dirty="0">
                <a:solidFill>
                  <a:srgbClr val="5A2A82"/>
                </a:solidFill>
                <a:latin typeface="Arial"/>
                <a:ea typeface="Arial" charset="0"/>
                <a:cs typeface="Arial"/>
              </a:rPr>
              <a:t>, </a:t>
            </a:r>
            <a:r>
              <a:rPr lang="en-US" sz="1800" cap="small" dirty="0">
                <a:solidFill>
                  <a:srgbClr val="5A2A82"/>
                </a:solidFill>
                <a:latin typeface="Arial"/>
                <a:ea typeface="Arial" charset="0"/>
                <a:cs typeface="Arial"/>
              </a:rPr>
              <a:t>THIS WILL RESULT IN AUTOMATIC ENROLLMENT INTO THE KWU HEALTH INSURANCE PLAN. (COST IS APPLIED TO YOUR STUDENT ACCOUNT) EMAIL NOTIFICATIONS ARE SENT TO STUDENTS AT THEIR KWU EMAIL WITH THESE INSTRUCTIONS AS WELL AS THE REQUIRED DEADLINES. </a:t>
            </a:r>
            <a:endParaRPr lang="en-US" sz="1800" b="1" cap="small" dirty="0">
              <a:solidFill>
                <a:srgbClr val="5A2A82"/>
              </a:solidFill>
              <a:latin typeface="Arial"/>
              <a:ea typeface="Arial" charset="0"/>
              <a:cs typeface="Arial"/>
            </a:endParaRPr>
          </a:p>
        </p:txBody>
      </p:sp>
      <p:sp>
        <p:nvSpPr>
          <p:cNvPr id="5" name="TextBox 4">
            <a:extLst>
              <a:ext uri="{FF2B5EF4-FFF2-40B4-BE49-F238E27FC236}">
                <a16:creationId xmlns:a16="http://schemas.microsoft.com/office/drawing/2014/main" id="{98CE58EF-7F7A-7A4B-B8F4-83B01C660009}"/>
              </a:ext>
            </a:extLst>
          </p:cNvPr>
          <p:cNvSpPr txBox="1"/>
          <p:nvPr/>
        </p:nvSpPr>
        <p:spPr>
          <a:xfrm>
            <a:off x="1149178" y="615366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0D03-1941-4BC0-A9D8-9EF992600C21}"/>
              </a:ext>
            </a:extLst>
          </p:cNvPr>
          <p:cNvSpPr>
            <a:spLocks noGrp="1"/>
          </p:cNvSpPr>
          <p:nvPr>
            <p:ph type="title"/>
          </p:nvPr>
        </p:nvSpPr>
        <p:spPr/>
        <p:txBody>
          <a:bodyPr/>
          <a:lstStyle/>
          <a:p>
            <a:r>
              <a:rPr lang="en-US">
                <a:cs typeface="Calibri Light"/>
              </a:rPr>
              <a:t>Step 1</a:t>
            </a:r>
            <a:endParaRPr lang="en-US"/>
          </a:p>
        </p:txBody>
      </p:sp>
      <p:sp>
        <p:nvSpPr>
          <p:cNvPr id="3" name="Content Placeholder 2">
            <a:extLst>
              <a:ext uri="{FF2B5EF4-FFF2-40B4-BE49-F238E27FC236}">
                <a16:creationId xmlns:a16="http://schemas.microsoft.com/office/drawing/2014/main" id="{729F9665-233B-4459-9B5F-388947477832}"/>
              </a:ext>
            </a:extLst>
          </p:cNvPr>
          <p:cNvSpPr>
            <a:spLocks noGrp="1"/>
          </p:cNvSpPr>
          <p:nvPr>
            <p:ph idx="1"/>
          </p:nvPr>
        </p:nvSpPr>
        <p:spPr>
          <a:xfrm>
            <a:off x="438705" y="1825625"/>
            <a:ext cx="10515600" cy="4351338"/>
          </a:xfrm>
        </p:spPr>
        <p:txBody>
          <a:bodyPr vert="horz" lIns="91440" tIns="45720" rIns="91440" bIns="45720" rtlCol="0" anchor="t">
            <a:normAutofit/>
          </a:bodyPr>
          <a:lstStyle/>
          <a:p>
            <a:r>
              <a:rPr lang="en-US" dirty="0">
                <a:ea typeface="+mn-lt"/>
                <a:cs typeface="+mn-lt"/>
              </a:rPr>
              <a:t>Go to </a:t>
            </a:r>
            <a:r>
              <a:rPr lang="en-US" u="sng" dirty="0">
                <a:solidFill>
                  <a:srgbClr val="0000FF"/>
                </a:solidFill>
                <a:effectLst/>
                <a:latin typeface="Calibri" panose="020F0502020204030204" pitchFamily="34" charset="0"/>
                <a:ea typeface="Calibri" panose="020F0502020204030204" pitchFamily="34" charset="0"/>
                <a:hlinkClick r:id="rId2"/>
              </a:rPr>
              <a:t>https://studentcenter.uhcsr.com/kwu</a:t>
            </a:r>
            <a:r>
              <a:rPr lang="en-US" dirty="0">
                <a:effectLst/>
                <a:latin typeface="Calibri" panose="020F0502020204030204" pitchFamily="34" charset="0"/>
                <a:ea typeface="Calibri" panose="020F0502020204030204" pitchFamily="34" charset="0"/>
              </a:rPr>
              <a:t> </a:t>
            </a:r>
            <a:endParaRPr lang="en-US" dirty="0">
              <a:ea typeface="+mn-lt"/>
              <a:cs typeface="+mn-lt"/>
            </a:endParaRPr>
          </a:p>
          <a:p>
            <a:r>
              <a:rPr lang="en-US" dirty="0">
                <a:ea typeface="+mn-lt"/>
                <a:cs typeface="+mn-lt"/>
              </a:rPr>
              <a:t>From the drop-down menu - select Kansas Wesleyan University</a:t>
            </a:r>
          </a:p>
          <a:p>
            <a:endParaRPr lang="en-US" dirty="0">
              <a:cs typeface="Calibri"/>
            </a:endParaRPr>
          </a:p>
        </p:txBody>
      </p:sp>
    </p:spTree>
    <p:extLst>
      <p:ext uri="{BB962C8B-B14F-4D97-AF65-F5344CB8AC3E}">
        <p14:creationId xmlns:p14="http://schemas.microsoft.com/office/powerpoint/2010/main" val="106054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64F4-76F2-4875-85AC-45AAEAA32AF7}"/>
              </a:ext>
            </a:extLst>
          </p:cNvPr>
          <p:cNvSpPr>
            <a:spLocks noGrp="1"/>
          </p:cNvSpPr>
          <p:nvPr>
            <p:ph type="title"/>
          </p:nvPr>
        </p:nvSpPr>
        <p:spPr/>
        <p:txBody>
          <a:bodyPr/>
          <a:lstStyle/>
          <a:p>
            <a:r>
              <a:rPr lang="en-US">
                <a:cs typeface="Calibri Light"/>
              </a:rPr>
              <a:t>Step 2</a:t>
            </a:r>
            <a:endParaRPr lang="en-US"/>
          </a:p>
        </p:txBody>
      </p:sp>
      <p:sp>
        <p:nvSpPr>
          <p:cNvPr id="3" name="Content Placeholder 2">
            <a:extLst>
              <a:ext uri="{FF2B5EF4-FFF2-40B4-BE49-F238E27FC236}">
                <a16:creationId xmlns:a16="http://schemas.microsoft.com/office/drawing/2014/main" id="{FBD08BF5-9101-4282-97E8-9405893E35E6}"/>
              </a:ext>
            </a:extLst>
          </p:cNvPr>
          <p:cNvSpPr>
            <a:spLocks noGrp="1"/>
          </p:cNvSpPr>
          <p:nvPr>
            <p:ph idx="1"/>
          </p:nvPr>
        </p:nvSpPr>
        <p:spPr>
          <a:xfrm>
            <a:off x="367683" y="1690688"/>
            <a:ext cx="10515600" cy="4351338"/>
          </a:xfrm>
        </p:spPr>
        <p:txBody>
          <a:bodyPr vert="horz" lIns="91440" tIns="45720" rIns="91440" bIns="45720" rtlCol="0" anchor="t">
            <a:normAutofit lnSpcReduction="10000"/>
          </a:bodyPr>
          <a:lstStyle/>
          <a:p>
            <a:r>
              <a:rPr lang="en-US" dirty="0">
                <a:ea typeface="+mn-lt"/>
                <a:cs typeface="+mn-lt"/>
              </a:rPr>
              <a:t>On the bottom of the screen select one of the two options (Waive or Opt-In)</a:t>
            </a:r>
          </a:p>
          <a:p>
            <a:pPr lvl="1"/>
            <a:r>
              <a:rPr lang="en-US" b="1" dirty="0">
                <a:ea typeface="+mn-lt"/>
                <a:cs typeface="+mn-lt"/>
              </a:rPr>
              <a:t>Waive Coverage </a:t>
            </a:r>
            <a:r>
              <a:rPr lang="en-US" dirty="0">
                <a:ea typeface="+mn-lt"/>
                <a:cs typeface="+mn-lt"/>
              </a:rPr>
              <a:t>of your School Insurance</a:t>
            </a:r>
          </a:p>
          <a:p>
            <a:pPr lvl="2"/>
            <a:r>
              <a:rPr lang="en-US" dirty="0">
                <a:ea typeface="+mn-lt"/>
                <a:cs typeface="+mn-lt"/>
              </a:rPr>
              <a:t>For students that have insurance, and their insurance will be in network </a:t>
            </a:r>
          </a:p>
          <a:p>
            <a:pPr marL="914400" lvl="2" indent="0">
              <a:buNone/>
            </a:pPr>
            <a:r>
              <a:rPr lang="en-US" dirty="0">
                <a:ea typeface="+mn-lt"/>
                <a:cs typeface="+mn-lt"/>
              </a:rPr>
              <a:t>     in the state of Kansas. See STEP 3</a:t>
            </a:r>
          </a:p>
          <a:p>
            <a:pPr marL="914400" lvl="2" indent="0">
              <a:buNone/>
            </a:pPr>
            <a:endParaRPr lang="en-US" dirty="0">
              <a:highlight>
                <a:srgbClr val="FFFF00"/>
              </a:highlight>
              <a:ea typeface="+mn-lt"/>
              <a:cs typeface="+mn-lt"/>
            </a:endParaRPr>
          </a:p>
          <a:p>
            <a:pPr marL="914400" lvl="2" indent="0">
              <a:buNone/>
            </a:pPr>
            <a:r>
              <a:rPr lang="en-US" sz="2800" b="1" dirty="0">
                <a:ea typeface="+mn-lt"/>
                <a:cs typeface="+mn-lt"/>
              </a:rPr>
              <a:t>OR</a:t>
            </a:r>
          </a:p>
          <a:p>
            <a:pPr marL="914400" lvl="2" indent="0">
              <a:buNone/>
            </a:pPr>
            <a:endParaRPr lang="en-US" dirty="0">
              <a:highlight>
                <a:srgbClr val="FFFF00"/>
              </a:highlight>
              <a:ea typeface="+mn-lt"/>
              <a:cs typeface="+mn-lt"/>
            </a:endParaRPr>
          </a:p>
          <a:p>
            <a:pPr lvl="1"/>
            <a:r>
              <a:rPr lang="en-US" b="1" dirty="0">
                <a:ea typeface="+mn-lt"/>
                <a:cs typeface="+mn-lt"/>
              </a:rPr>
              <a:t>Opt-In</a:t>
            </a:r>
          </a:p>
          <a:p>
            <a:pPr lvl="2"/>
            <a:r>
              <a:rPr lang="en-US" dirty="0">
                <a:ea typeface="+mn-lt"/>
                <a:cs typeface="+mn-lt"/>
              </a:rPr>
              <a:t>For international students, for students that have no insurance, out-of-state</a:t>
            </a:r>
          </a:p>
          <a:p>
            <a:pPr marL="914400" lvl="2" indent="0">
              <a:buNone/>
            </a:pPr>
            <a:r>
              <a:rPr lang="en-US" dirty="0">
                <a:ea typeface="+mn-lt"/>
                <a:cs typeface="+mn-lt"/>
              </a:rPr>
              <a:t>Medicaid or for insurance that will be out of network within the state of Kansas.</a:t>
            </a:r>
            <a:endParaRPr lang="en-US" dirty="0">
              <a:cs typeface="Calibri" panose="020F0502020204030204"/>
            </a:endParaRPr>
          </a:p>
          <a:p>
            <a:pPr marL="914400" lvl="2" indent="0">
              <a:buNone/>
            </a:pPr>
            <a:r>
              <a:rPr lang="en-US" dirty="0">
                <a:ea typeface="+mn-lt"/>
                <a:cs typeface="+mn-lt"/>
              </a:rPr>
              <a:t>See STEP 4</a:t>
            </a:r>
          </a:p>
          <a:p>
            <a:pPr marL="914400" lvl="2" indent="0">
              <a:buNone/>
            </a:pP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68080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3C69-E25B-4D3C-A7D4-616AAEB09B31}"/>
              </a:ext>
            </a:extLst>
          </p:cNvPr>
          <p:cNvSpPr>
            <a:spLocks noGrp="1"/>
          </p:cNvSpPr>
          <p:nvPr>
            <p:ph type="title"/>
          </p:nvPr>
        </p:nvSpPr>
        <p:spPr/>
        <p:txBody>
          <a:bodyPr/>
          <a:lstStyle/>
          <a:p>
            <a:r>
              <a:rPr lang="en-US" dirty="0">
                <a:ea typeface="+mj-lt"/>
                <a:cs typeface="+mj-lt"/>
              </a:rPr>
              <a:t>Step 3:</a:t>
            </a:r>
            <a:br>
              <a:rPr lang="en-US" dirty="0">
                <a:ea typeface="+mj-lt"/>
                <a:cs typeface="+mj-lt"/>
              </a:rPr>
            </a:br>
            <a:r>
              <a:rPr lang="en-US" dirty="0">
                <a:ea typeface="+mj-lt"/>
                <a:cs typeface="+mj-lt"/>
              </a:rPr>
              <a:t>Waive KWU Health Insurance </a:t>
            </a:r>
            <a:endParaRPr lang="en-US" dirty="0"/>
          </a:p>
        </p:txBody>
      </p:sp>
      <p:sp>
        <p:nvSpPr>
          <p:cNvPr id="3" name="Content Placeholder 2">
            <a:extLst>
              <a:ext uri="{FF2B5EF4-FFF2-40B4-BE49-F238E27FC236}">
                <a16:creationId xmlns:a16="http://schemas.microsoft.com/office/drawing/2014/main" id="{7E923D63-3C33-4655-B5B2-ED100DBC4BCE}"/>
              </a:ext>
            </a:extLst>
          </p:cNvPr>
          <p:cNvSpPr>
            <a:spLocks noGrp="1"/>
          </p:cNvSpPr>
          <p:nvPr>
            <p:ph idx="1"/>
          </p:nvPr>
        </p:nvSpPr>
        <p:spPr>
          <a:xfrm>
            <a:off x="696158" y="1690688"/>
            <a:ext cx="10515600" cy="4351338"/>
          </a:xfrm>
        </p:spPr>
        <p:txBody>
          <a:bodyPr vert="horz" lIns="91440" tIns="45720" rIns="91440" bIns="45720" rtlCol="0" anchor="t">
            <a:normAutofit/>
          </a:bodyPr>
          <a:lstStyle/>
          <a:p>
            <a:r>
              <a:rPr lang="en-US" sz="2400" dirty="0">
                <a:ea typeface="+mn-lt"/>
                <a:cs typeface="+mn-lt"/>
              </a:rPr>
              <a:t>Enter your Date of Birth and Student ID#. </a:t>
            </a:r>
          </a:p>
          <a:p>
            <a:r>
              <a:rPr lang="en-US" sz="2400" dirty="0">
                <a:ea typeface="+mn-lt"/>
                <a:cs typeface="+mn-lt"/>
              </a:rPr>
              <a:t>A verification code will be sent to your KWU email account. </a:t>
            </a:r>
          </a:p>
          <a:p>
            <a:r>
              <a:rPr lang="en-US" sz="2400" dirty="0">
                <a:ea typeface="+mn-lt"/>
                <a:cs typeface="+mn-lt"/>
              </a:rPr>
              <a:t>Answer a series of questions related to your current </a:t>
            </a:r>
          </a:p>
          <a:p>
            <a:pPr marL="0" indent="0">
              <a:buNone/>
            </a:pPr>
            <a:r>
              <a:rPr lang="en-US" sz="2400" dirty="0">
                <a:ea typeface="+mn-lt"/>
                <a:cs typeface="+mn-lt"/>
              </a:rPr>
              <a:t>health insurance coverage and upload your insurance card in the portal.</a:t>
            </a:r>
          </a:p>
          <a:p>
            <a:r>
              <a:rPr lang="en-US" sz="2400" dirty="0">
                <a:ea typeface="+mn-lt"/>
                <a:cs typeface="+mn-lt"/>
              </a:rPr>
              <a:t>When complete, you will receive an approved </a:t>
            </a:r>
            <a:r>
              <a:rPr lang="en-US" sz="2400" u="sng" dirty="0">
                <a:ea typeface="+mn-lt"/>
                <a:cs typeface="+mn-lt"/>
              </a:rPr>
              <a:t>or</a:t>
            </a:r>
            <a:r>
              <a:rPr lang="en-US" sz="2400" dirty="0">
                <a:ea typeface="+mn-lt"/>
                <a:cs typeface="+mn-lt"/>
              </a:rPr>
              <a:t> denied</a:t>
            </a:r>
          </a:p>
          <a:p>
            <a:pPr marL="0" indent="0">
              <a:buNone/>
            </a:pPr>
            <a:r>
              <a:rPr lang="en-US" sz="2400" dirty="0">
                <a:ea typeface="+mn-lt"/>
                <a:cs typeface="+mn-lt"/>
              </a:rPr>
              <a:t>Notification via email.</a:t>
            </a:r>
          </a:p>
          <a:p>
            <a:r>
              <a:rPr lang="en-US" sz="2400" dirty="0">
                <a:ea typeface="+mn-lt"/>
                <a:cs typeface="+mn-lt"/>
              </a:rPr>
              <a:t>If your waiver is denied, this means that your insurance</a:t>
            </a:r>
          </a:p>
          <a:p>
            <a:pPr marL="0" indent="0">
              <a:buNone/>
            </a:pPr>
            <a:r>
              <a:rPr lang="en-US" sz="2400" dirty="0">
                <a:ea typeface="+mn-lt"/>
                <a:cs typeface="+mn-lt"/>
              </a:rPr>
              <a:t>did not meet all the requirements. Complete STEP 4</a:t>
            </a:r>
          </a:p>
          <a:p>
            <a:r>
              <a:rPr lang="en-US" sz="2000" dirty="0">
                <a:cs typeface="Calibri"/>
              </a:rPr>
              <a:t>If you feel this denial was an error, please complete the appeal process found in     the denial email.</a:t>
            </a:r>
            <a:endParaRPr lang="en-US">
              <a:cs typeface="Calibri" panose="020F0502020204030204"/>
            </a:endParaRPr>
          </a:p>
        </p:txBody>
      </p:sp>
    </p:spTree>
    <p:extLst>
      <p:ext uri="{BB962C8B-B14F-4D97-AF65-F5344CB8AC3E}">
        <p14:creationId xmlns:p14="http://schemas.microsoft.com/office/powerpoint/2010/main" val="81159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A32F-606E-46F4-BA36-4C9E68777C63}"/>
              </a:ext>
            </a:extLst>
          </p:cNvPr>
          <p:cNvSpPr>
            <a:spLocks noGrp="1"/>
          </p:cNvSpPr>
          <p:nvPr>
            <p:ph type="title"/>
          </p:nvPr>
        </p:nvSpPr>
        <p:spPr/>
        <p:txBody>
          <a:bodyPr>
            <a:normAutofit/>
          </a:bodyPr>
          <a:lstStyle/>
          <a:p>
            <a:r>
              <a:rPr lang="en-US" sz="4000" dirty="0">
                <a:cs typeface="Calibri Light"/>
              </a:rPr>
              <a:t>Step 4:</a:t>
            </a:r>
            <a:br>
              <a:rPr lang="en-US" sz="4000" dirty="0">
                <a:cs typeface="Calibri Light"/>
              </a:rPr>
            </a:br>
            <a:r>
              <a:rPr lang="en-US" sz="4000" dirty="0">
                <a:cs typeface="Calibri Light"/>
              </a:rPr>
              <a:t>Enroll into KWU Health Insurance</a:t>
            </a:r>
            <a:endParaRPr lang="en-US" sz="4000" dirty="0"/>
          </a:p>
        </p:txBody>
      </p:sp>
      <p:sp>
        <p:nvSpPr>
          <p:cNvPr id="3" name="Content Placeholder 2">
            <a:extLst>
              <a:ext uri="{FF2B5EF4-FFF2-40B4-BE49-F238E27FC236}">
                <a16:creationId xmlns:a16="http://schemas.microsoft.com/office/drawing/2014/main" id="{329E74D3-230B-47F8-A366-696CC6D8AC2F}"/>
              </a:ext>
            </a:extLst>
          </p:cNvPr>
          <p:cNvSpPr>
            <a:spLocks noGrp="1"/>
          </p:cNvSpPr>
          <p:nvPr>
            <p:ph idx="1"/>
          </p:nvPr>
        </p:nvSpPr>
        <p:spPr/>
        <p:txBody>
          <a:bodyPr vert="horz" lIns="91440" tIns="45720" rIns="91440" bIns="45720" rtlCol="0" anchor="t">
            <a:normAutofit/>
          </a:bodyPr>
          <a:lstStyle/>
          <a:p>
            <a:pPr marL="0" indent="0">
              <a:buNone/>
            </a:pPr>
            <a:endParaRPr lang="en-US" dirty="0">
              <a:ea typeface="+mn-lt"/>
              <a:cs typeface="+mn-lt"/>
            </a:endParaRPr>
          </a:p>
          <a:p>
            <a:r>
              <a:rPr lang="en-US" dirty="0">
                <a:ea typeface="+mn-lt"/>
                <a:cs typeface="+mn-lt"/>
              </a:rPr>
              <a:t>Click Opt-In at the bottom of the screen. </a:t>
            </a:r>
          </a:p>
          <a:p>
            <a:r>
              <a:rPr lang="en-US" dirty="0">
                <a:ea typeface="+mn-lt"/>
                <a:cs typeface="+mn-lt"/>
              </a:rPr>
              <a:t>Enter your Date of Birth and Student ID#.</a:t>
            </a:r>
          </a:p>
          <a:p>
            <a:r>
              <a:rPr lang="en-US" dirty="0">
                <a:ea typeface="+mn-lt"/>
                <a:cs typeface="+mn-lt"/>
              </a:rPr>
              <a:t>A verification code will be sent to your KWU email.</a:t>
            </a:r>
          </a:p>
          <a:p>
            <a:r>
              <a:rPr lang="en-US" dirty="0">
                <a:ea typeface="+mn-lt"/>
                <a:cs typeface="+mn-lt"/>
              </a:rPr>
              <a:t>Look for a confirmation enrollment email when complete</a:t>
            </a:r>
          </a:p>
          <a:p>
            <a:r>
              <a:rPr lang="en-US" dirty="0">
                <a:ea typeface="+mn-lt"/>
                <a:cs typeface="+mn-lt"/>
              </a:rPr>
              <a:t>Get Mobile app and Upload your insurance card for the Healthy Roster process. </a:t>
            </a:r>
          </a:p>
          <a:p>
            <a:pPr marL="0" indent="0">
              <a:buNone/>
            </a:pPr>
            <a:r>
              <a:rPr lang="en-US" dirty="0">
                <a:ea typeface="+mn-lt"/>
                <a:cs typeface="+mn-lt"/>
              </a:rPr>
              <a:t>   See STEP 5 and STEP 6</a:t>
            </a:r>
          </a:p>
          <a:p>
            <a:endParaRPr lang="en-US" dirty="0">
              <a:ea typeface="+mn-lt"/>
              <a:cs typeface="+mn-lt"/>
            </a:endParaRPr>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270233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1100-AB01-6D0F-3858-B8FE12E52AA7}"/>
              </a:ext>
            </a:extLst>
          </p:cNvPr>
          <p:cNvSpPr>
            <a:spLocks noGrp="1"/>
          </p:cNvSpPr>
          <p:nvPr>
            <p:ph type="title"/>
          </p:nvPr>
        </p:nvSpPr>
        <p:spPr/>
        <p:txBody>
          <a:bodyPr/>
          <a:lstStyle/>
          <a:p>
            <a:r>
              <a:rPr lang="en-US" dirty="0">
                <a:ea typeface="Calibri Light"/>
                <a:cs typeface="Calibri Light"/>
              </a:rPr>
              <a:t>Step 5:</a:t>
            </a:r>
            <a:br>
              <a:rPr lang="en-US" dirty="0">
                <a:ea typeface="Calibri Light"/>
                <a:cs typeface="Calibri Light"/>
              </a:rPr>
            </a:br>
            <a:r>
              <a:rPr lang="en-US" dirty="0">
                <a:ea typeface="Calibri Light"/>
                <a:cs typeface="Calibri Light"/>
              </a:rPr>
              <a:t>Mobile App</a:t>
            </a:r>
            <a:endParaRPr lang="en-US" dirty="0"/>
          </a:p>
        </p:txBody>
      </p:sp>
      <p:sp>
        <p:nvSpPr>
          <p:cNvPr id="3" name="Content Placeholder 2">
            <a:extLst>
              <a:ext uri="{FF2B5EF4-FFF2-40B4-BE49-F238E27FC236}">
                <a16:creationId xmlns:a16="http://schemas.microsoft.com/office/drawing/2014/main" id="{5263C03E-5607-AA27-9999-CCE151362FF2}"/>
              </a:ext>
            </a:extLst>
          </p:cNvPr>
          <p:cNvSpPr>
            <a:spLocks noGrp="1"/>
          </p:cNvSpPr>
          <p:nvPr>
            <p:ph idx="1"/>
          </p:nvPr>
        </p:nvSpPr>
        <p:spPr/>
        <p:txBody>
          <a:bodyPr vert="horz" lIns="91440" tIns="45720" rIns="91440" bIns="45720" rtlCol="0" anchor="t">
            <a:normAutofit lnSpcReduction="10000"/>
          </a:bodyPr>
          <a:lstStyle/>
          <a:p>
            <a:r>
              <a:rPr lang="en-US" dirty="0">
                <a:ea typeface="Calibri"/>
                <a:cs typeface="Calibri"/>
              </a:rPr>
              <a:t>Go to your Google Play or the App Store</a:t>
            </a:r>
          </a:p>
          <a:p>
            <a:r>
              <a:rPr lang="en-US" dirty="0">
                <a:ea typeface="Calibri"/>
                <a:cs typeface="Calibri"/>
              </a:rPr>
              <a:t>Click on the Register button.</a:t>
            </a:r>
          </a:p>
          <a:p>
            <a:r>
              <a:rPr lang="en-US" dirty="0">
                <a:ea typeface="Calibri"/>
                <a:cs typeface="Calibri"/>
              </a:rPr>
              <a:t>Fill out First Name and Last Name </a:t>
            </a:r>
          </a:p>
          <a:p>
            <a:r>
              <a:rPr lang="en-US" dirty="0">
                <a:ea typeface="Calibri"/>
                <a:cs typeface="Calibri"/>
              </a:rPr>
              <a:t>Fill out Date of Birth</a:t>
            </a:r>
          </a:p>
          <a:p>
            <a:r>
              <a:rPr lang="en-US" dirty="0">
                <a:ea typeface="Calibri"/>
                <a:cs typeface="Calibri"/>
              </a:rPr>
              <a:t>Click on Student ID selection and enter your student ID.</a:t>
            </a:r>
          </a:p>
          <a:p>
            <a:r>
              <a:rPr lang="en-US" dirty="0">
                <a:ea typeface="Calibri"/>
                <a:cs typeface="Calibri"/>
              </a:rPr>
              <a:t>Click Continue</a:t>
            </a:r>
          </a:p>
          <a:p>
            <a:r>
              <a:rPr lang="en-US" dirty="0">
                <a:ea typeface="Calibri"/>
                <a:cs typeface="Calibri"/>
              </a:rPr>
              <a:t>Fill out username </a:t>
            </a:r>
            <a:r>
              <a:rPr lang="en-US" dirty="0" err="1">
                <a:ea typeface="Calibri"/>
                <a:cs typeface="Calibri"/>
              </a:rPr>
              <a:t>firstname.lastname</a:t>
            </a:r>
          </a:p>
          <a:p>
            <a:r>
              <a:rPr lang="en-US" dirty="0">
                <a:ea typeface="Calibri"/>
                <a:cs typeface="Calibri"/>
              </a:rPr>
              <a:t>Use password of your choice.</a:t>
            </a:r>
          </a:p>
          <a:p>
            <a:r>
              <a:rPr lang="en-US" dirty="0">
                <a:ea typeface="Calibri"/>
                <a:cs typeface="Calibri"/>
              </a:rPr>
              <a:t>Enter Email</a:t>
            </a:r>
          </a:p>
          <a:p>
            <a:pPr marL="0" indent="0">
              <a:buNone/>
            </a:pPr>
            <a:endParaRPr lang="en-US" dirty="0">
              <a:ea typeface="Calibri"/>
              <a:cs typeface="Calibri"/>
            </a:endParaRPr>
          </a:p>
          <a:p>
            <a:endParaRPr lang="en-US" dirty="0">
              <a:ea typeface="Calibri"/>
              <a:cs typeface="Calibri"/>
            </a:endParaRPr>
          </a:p>
        </p:txBody>
      </p:sp>
      <p:pic>
        <p:nvPicPr>
          <p:cNvPr id="4" name="Picture 3" descr="A blue logo with white text&#10;&#10;Description automatically generated">
            <a:extLst>
              <a:ext uri="{FF2B5EF4-FFF2-40B4-BE49-F238E27FC236}">
                <a16:creationId xmlns:a16="http://schemas.microsoft.com/office/drawing/2014/main" id="{5F14B932-FB73-D2F8-6152-2DE61BDB30F8}"/>
              </a:ext>
            </a:extLst>
          </p:cNvPr>
          <p:cNvPicPr>
            <a:picLocks noChangeAspect="1"/>
          </p:cNvPicPr>
          <p:nvPr/>
        </p:nvPicPr>
        <p:blipFill>
          <a:blip r:embed="rId2"/>
          <a:stretch>
            <a:fillRect/>
          </a:stretch>
        </p:blipFill>
        <p:spPr>
          <a:xfrm>
            <a:off x="7624460" y="1829556"/>
            <a:ext cx="1781175" cy="1771650"/>
          </a:xfrm>
          <a:prstGeom prst="rect">
            <a:avLst/>
          </a:prstGeom>
        </p:spPr>
      </p:pic>
    </p:spTree>
    <p:extLst>
      <p:ext uri="{BB962C8B-B14F-4D97-AF65-F5344CB8AC3E}">
        <p14:creationId xmlns:p14="http://schemas.microsoft.com/office/powerpoint/2010/main" val="90310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3822-E837-84D1-89B0-69BA2D0188D3}"/>
              </a:ext>
            </a:extLst>
          </p:cNvPr>
          <p:cNvSpPr>
            <a:spLocks noGrp="1"/>
          </p:cNvSpPr>
          <p:nvPr>
            <p:ph type="title"/>
          </p:nvPr>
        </p:nvSpPr>
        <p:spPr/>
        <p:txBody>
          <a:bodyPr/>
          <a:lstStyle/>
          <a:p>
            <a:r>
              <a:rPr lang="en-US" dirty="0">
                <a:ea typeface="Calibri Light"/>
                <a:cs typeface="Calibri Light"/>
              </a:rPr>
              <a:t>Step 5:</a:t>
            </a:r>
            <a:br>
              <a:rPr lang="en-US" dirty="0">
                <a:ea typeface="Calibri Light"/>
                <a:cs typeface="Calibri Light"/>
              </a:rPr>
            </a:br>
            <a:r>
              <a:rPr lang="en-US" dirty="0">
                <a:ea typeface="Calibri Light"/>
                <a:cs typeface="Calibri Light"/>
              </a:rPr>
              <a:t>Mobile App Continued </a:t>
            </a:r>
            <a:endParaRPr lang="en-US" dirty="0"/>
          </a:p>
        </p:txBody>
      </p:sp>
      <p:sp>
        <p:nvSpPr>
          <p:cNvPr id="3" name="Content Placeholder 2">
            <a:extLst>
              <a:ext uri="{FF2B5EF4-FFF2-40B4-BE49-F238E27FC236}">
                <a16:creationId xmlns:a16="http://schemas.microsoft.com/office/drawing/2014/main" id="{373A1F6C-236E-858E-910C-CEDD076791F5}"/>
              </a:ext>
            </a:extLst>
          </p:cNvPr>
          <p:cNvSpPr>
            <a:spLocks noGrp="1"/>
          </p:cNvSpPr>
          <p:nvPr>
            <p:ph idx="1"/>
          </p:nvPr>
        </p:nvSpPr>
        <p:spPr/>
        <p:txBody>
          <a:bodyPr vert="horz" lIns="91440" tIns="45720" rIns="91440" bIns="45720" rtlCol="0" anchor="t">
            <a:normAutofit/>
          </a:bodyPr>
          <a:lstStyle/>
          <a:p>
            <a:r>
              <a:rPr lang="en-US" dirty="0">
                <a:ea typeface="Calibri"/>
                <a:cs typeface="Calibri"/>
              </a:rPr>
              <a:t>Choose Confirmation Method</a:t>
            </a:r>
          </a:p>
          <a:p>
            <a:r>
              <a:rPr lang="en-US" dirty="0">
                <a:ea typeface="Calibri"/>
                <a:cs typeface="Calibri"/>
              </a:rPr>
              <a:t>Enter phone or email</a:t>
            </a:r>
          </a:p>
          <a:p>
            <a:r>
              <a:rPr lang="en-US" dirty="0">
                <a:ea typeface="Calibri"/>
                <a:cs typeface="Calibri"/>
              </a:rPr>
              <a:t>Enter your code given</a:t>
            </a:r>
          </a:p>
          <a:p>
            <a:r>
              <a:rPr lang="en-US" dirty="0">
                <a:ea typeface="Calibri"/>
                <a:cs typeface="Calibri"/>
              </a:rPr>
              <a:t>Click Create Account</a:t>
            </a:r>
          </a:p>
          <a:p>
            <a:r>
              <a:rPr lang="en-US" dirty="0">
                <a:ea typeface="Calibri"/>
                <a:cs typeface="Calibri"/>
              </a:rPr>
              <a:t>Click Continue to Account</a:t>
            </a:r>
          </a:p>
          <a:p>
            <a:r>
              <a:rPr lang="en-US" dirty="0">
                <a:ea typeface="Calibri"/>
                <a:cs typeface="Calibri"/>
              </a:rPr>
              <a:t>Confirm Email</a:t>
            </a:r>
          </a:p>
          <a:p>
            <a:r>
              <a:rPr lang="en-US" dirty="0">
                <a:ea typeface="Calibri"/>
                <a:cs typeface="Calibri"/>
              </a:rPr>
              <a:t>Login with Username and Password you Created</a:t>
            </a:r>
          </a:p>
        </p:txBody>
      </p:sp>
    </p:spTree>
    <p:extLst>
      <p:ext uri="{BB962C8B-B14F-4D97-AF65-F5344CB8AC3E}">
        <p14:creationId xmlns:p14="http://schemas.microsoft.com/office/powerpoint/2010/main" val="422709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994D-A973-139C-4E76-1708BA83AA74}"/>
              </a:ext>
            </a:extLst>
          </p:cNvPr>
          <p:cNvSpPr>
            <a:spLocks noGrp="1"/>
          </p:cNvSpPr>
          <p:nvPr>
            <p:ph type="title"/>
          </p:nvPr>
        </p:nvSpPr>
        <p:spPr/>
        <p:txBody>
          <a:bodyPr/>
          <a:lstStyle/>
          <a:p>
            <a:r>
              <a:rPr lang="en-US" dirty="0"/>
              <a:t>Step 6  How to get your insurance card</a:t>
            </a:r>
          </a:p>
        </p:txBody>
      </p:sp>
      <p:sp>
        <p:nvSpPr>
          <p:cNvPr id="3" name="Content Placeholder 2">
            <a:extLst>
              <a:ext uri="{FF2B5EF4-FFF2-40B4-BE49-F238E27FC236}">
                <a16:creationId xmlns:a16="http://schemas.microsoft.com/office/drawing/2014/main" id="{A0CCB07A-61D8-58F7-35A0-4031C3F51BAE}"/>
              </a:ext>
            </a:extLst>
          </p:cNvPr>
          <p:cNvSpPr>
            <a:spLocks noGrp="1"/>
          </p:cNvSpPr>
          <p:nvPr>
            <p:ph idx="1"/>
          </p:nvPr>
        </p:nvSpPr>
        <p:spPr/>
        <p:txBody>
          <a:bodyPr vert="horz" lIns="91440" tIns="45720" rIns="91440" bIns="45720" rtlCol="0" anchor="t">
            <a:normAutofit lnSpcReduction="10000"/>
          </a:bodyPr>
          <a:lstStyle/>
          <a:p>
            <a:r>
              <a:rPr lang="en-US" dirty="0">
                <a:ea typeface="Calibri"/>
                <a:cs typeface="Calibri"/>
              </a:rPr>
              <a:t>Once in your account</a:t>
            </a:r>
          </a:p>
          <a:p>
            <a:r>
              <a:rPr lang="en-US" dirty="0"/>
              <a:t>Click on “ID Card”</a:t>
            </a:r>
            <a:endParaRPr lang="en-US" dirty="0">
              <a:ea typeface="Calibri"/>
              <a:cs typeface="Calibri"/>
            </a:endParaRPr>
          </a:p>
          <a:p>
            <a:r>
              <a:rPr lang="en-US" dirty="0"/>
              <a:t>You will be able to download your insurance card</a:t>
            </a:r>
            <a:endParaRPr lang="en-US" dirty="0">
              <a:ea typeface="Calibri" panose="020F0502020204030204"/>
              <a:cs typeface="Calibri" panose="020F0502020204030204"/>
            </a:endParaRPr>
          </a:p>
          <a:p>
            <a:r>
              <a:rPr lang="en-US" dirty="0">
                <a:ea typeface="Calibri" panose="020F0502020204030204"/>
                <a:cs typeface="Calibri" panose="020F0502020204030204"/>
              </a:rPr>
              <a:t>If you complete login process on </a:t>
            </a:r>
            <a:r>
              <a:rPr lang="en-US">
                <a:ea typeface="Calibri"/>
                <a:cs typeface="Calibri"/>
              </a:rPr>
              <a:t>computer,</a:t>
            </a:r>
            <a:r>
              <a:rPr lang="en-US" dirty="0">
                <a:ea typeface="Calibri"/>
                <a:cs typeface="Calibri"/>
              </a:rPr>
              <a:t> you can print    your ID card.</a:t>
            </a:r>
            <a:endParaRPr lang="en-US" dirty="0"/>
          </a:p>
          <a:p>
            <a:r>
              <a:rPr lang="en-US" dirty="0">
                <a:ea typeface="Calibri"/>
                <a:cs typeface="Calibri"/>
              </a:rPr>
              <a:t>We suggest the mobile app as if you happen to become    </a:t>
            </a:r>
            <a:r>
              <a:rPr lang="en-US">
                <a:ea typeface="Calibri"/>
                <a:cs typeface="Calibri"/>
              </a:rPr>
              <a:t> </a:t>
            </a:r>
            <a:r>
              <a:rPr lang="en-US" dirty="0">
                <a:ea typeface="Calibri"/>
                <a:cs typeface="Calibri"/>
              </a:rPr>
              <a:t>injured you will need to complete accident claim forms.</a:t>
            </a:r>
            <a:endParaRPr lang="en-US" dirty="0"/>
          </a:p>
          <a:p>
            <a:r>
              <a:rPr lang="en-US" dirty="0"/>
              <a:t>You will upload the insurance card into your Healthy      Roster Documents. See Athletic Training for Healthy Roster Instructions.</a:t>
            </a:r>
            <a:endParaRPr lang="en-US" dirty="0">
              <a:cs typeface="Calibri"/>
            </a:endParaRPr>
          </a:p>
        </p:txBody>
      </p:sp>
    </p:spTree>
    <p:extLst>
      <p:ext uri="{BB962C8B-B14F-4D97-AF65-F5344CB8AC3E}">
        <p14:creationId xmlns:p14="http://schemas.microsoft.com/office/powerpoint/2010/main" val="200044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3D1668ADC9084EA88F64989592C417" ma:contentTypeVersion="2" ma:contentTypeDescription="Create a new document." ma:contentTypeScope="" ma:versionID="7cfc3b642e72d2deac034b8f451731b8">
  <xsd:schema xmlns:xsd="http://www.w3.org/2001/XMLSchema" xmlns:xs="http://www.w3.org/2001/XMLSchema" xmlns:p="http://schemas.microsoft.com/office/2006/metadata/properties" xmlns:ns3="fbd0fb1a-777c-4484-bf9b-4ff0d997ec9b" targetNamespace="http://schemas.microsoft.com/office/2006/metadata/properties" ma:root="true" ma:fieldsID="23ab9958aceaa22d2714ec316182ba01" ns3:_="">
    <xsd:import namespace="fbd0fb1a-777c-4484-bf9b-4ff0d997ec9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d0fb1a-777c-4484-bf9b-4ff0d997ec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770E8-C352-4E77-809C-7D8767A04CB2}">
  <ds:schemaRef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fbd0fb1a-777c-4484-bf9b-4ff0d997ec9b"/>
  </ds:schemaRefs>
</ds:datastoreItem>
</file>

<file path=customXml/itemProps2.xml><?xml version="1.0" encoding="utf-8"?>
<ds:datastoreItem xmlns:ds="http://schemas.openxmlformats.org/officeDocument/2006/customXml" ds:itemID="{BD33BBAA-E2A5-42FA-AED1-6913ADF3D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d0fb1a-777c-4484-bf9b-4ff0d997e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1A615E-E6BB-4DB4-8C97-A6F1A126D9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2468</TotalTime>
  <Words>406</Words>
  <Application>Microsoft Office PowerPoint</Application>
  <PresentationFormat>Widescreen</PresentationFormat>
  <Paragraphs>45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KWU Health Insurance Instructions   IF NO ACTION IS TAKEN BY THE REQUIRED DEADLINE, THIS WILL RESULT IN AUTOMATIC ENROLLMENT INTO THE KWU HEALTH INSURANCE PLAN. (COST IS APPLIED TO YOUR STUDENT ACCOUNT) EMAIL NOTIFICATIONS ARE SENT TO STUDENTS AT THEIR KWU EMAIL WITH THESE INSTRUCTIONS AS WELL AS THE REQUIRED DEADLINES. </vt:lpstr>
      <vt:lpstr>Step 1</vt:lpstr>
      <vt:lpstr>Step 2</vt:lpstr>
      <vt:lpstr>Step 3: Waive KWU Health Insurance </vt:lpstr>
      <vt:lpstr>Step 4: Enroll into KWU Health Insurance</vt:lpstr>
      <vt:lpstr>Step 5: Mobile App</vt:lpstr>
      <vt:lpstr>Step 5: Mobile App Continued </vt:lpstr>
      <vt:lpstr>Step 6  How to get your insurance card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Colgrove</dc:creator>
  <cp:lastModifiedBy>Stephanie Jensen</cp:lastModifiedBy>
  <cp:revision>196</cp:revision>
  <cp:lastPrinted>2022-11-15T23:35:53Z</cp:lastPrinted>
  <dcterms:created xsi:type="dcterms:W3CDTF">2017-07-11T14:33:37Z</dcterms:created>
  <dcterms:modified xsi:type="dcterms:W3CDTF">2024-07-24T14:07:07Z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0x0101009C3D1668ADC9084EA88F64989592C417</vt:lpwstr>
  </property>
</Properties>
</file>